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7" r:id="rId42"/>
    <p:sldId id="296" r:id="rId43"/>
    <p:sldId id="29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4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63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5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283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36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244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04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52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22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51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09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85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013A2-DD02-4A63-9DE9-9201C090AFE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C688E-4DDB-4F3B-8BE5-8EAD72F4B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982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Exception Handling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798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class is used </a:t>
            </a:r>
            <a:r>
              <a:rPr lang="en-US" dirty="0" smtClean="0"/>
              <a:t>for exceptional </a:t>
            </a:r>
            <a:r>
              <a:rPr lang="en-US" dirty="0"/>
              <a:t>conditions that user programs should catch.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is also the </a:t>
            </a:r>
            <a:r>
              <a:rPr lang="en-US" dirty="0" smtClean="0"/>
              <a:t>class that </a:t>
            </a:r>
            <a:r>
              <a:rPr lang="en-US" dirty="0"/>
              <a:t>you will subclass to create your own custom exception types. There is </a:t>
            </a:r>
            <a:r>
              <a:rPr lang="en-US" dirty="0" smtClean="0"/>
              <a:t>an important </a:t>
            </a:r>
            <a:r>
              <a:rPr lang="en-US" dirty="0"/>
              <a:t>subclass of </a:t>
            </a:r>
            <a:r>
              <a:rPr lang="en-US" b="1" dirty="0"/>
              <a:t>Exception</a:t>
            </a:r>
            <a:r>
              <a:rPr lang="en-US" dirty="0"/>
              <a:t>, called </a:t>
            </a:r>
            <a:r>
              <a:rPr lang="en-US" b="1" dirty="0" err="1"/>
              <a:t>RuntimeException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2688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other branch is topped by </a:t>
            </a:r>
            <a:r>
              <a:rPr lang="en-US" b="1" dirty="0"/>
              <a:t>Error</a:t>
            </a:r>
            <a:r>
              <a:rPr lang="en-US" dirty="0"/>
              <a:t>, which defines exceptions that are </a:t>
            </a:r>
            <a:r>
              <a:rPr lang="en-US" dirty="0" smtClean="0"/>
              <a:t>not expected </a:t>
            </a:r>
            <a:r>
              <a:rPr lang="en-US" dirty="0"/>
              <a:t>to be caught under normal circumstances by your program.</a:t>
            </a:r>
          </a:p>
          <a:p>
            <a:r>
              <a:rPr lang="en-US" dirty="0"/>
              <a:t>Exceptions of type </a:t>
            </a:r>
            <a:r>
              <a:rPr lang="en-US" b="1" dirty="0"/>
              <a:t>Error </a:t>
            </a:r>
            <a:r>
              <a:rPr lang="en-US" dirty="0"/>
              <a:t>are used by the Java run-time system to </a:t>
            </a:r>
            <a:r>
              <a:rPr lang="en-US" dirty="0" smtClean="0"/>
              <a:t>indicate errors </a:t>
            </a:r>
            <a:r>
              <a:rPr lang="en-US" dirty="0"/>
              <a:t>having to do with the run-time environment, itself. Stack overflow is </a:t>
            </a:r>
            <a:r>
              <a:rPr lang="en-US" dirty="0" smtClean="0"/>
              <a:t>an example </a:t>
            </a:r>
            <a:r>
              <a:rPr lang="en-US" dirty="0"/>
              <a:t>of such an error.</a:t>
            </a:r>
          </a:p>
        </p:txBody>
      </p:sp>
    </p:spTree>
    <p:extLst>
      <p:ext uri="{BB962C8B-B14F-4D97-AF65-F5344CB8AC3E}">
        <p14:creationId xmlns:p14="http://schemas.microsoft.com/office/powerpoint/2010/main" val="204566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699" y="2413144"/>
            <a:ext cx="6372601" cy="363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45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Uncaught 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happens when you don’t handle exceptions in the program?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799" y="2501033"/>
            <a:ext cx="6914401" cy="185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451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the Java run-time system detects the attempt to divide by zero, </a:t>
            </a:r>
            <a:r>
              <a:rPr lang="en-US" dirty="0" smtClean="0"/>
              <a:t>it constructs </a:t>
            </a:r>
            <a:r>
              <a:rPr lang="en-US" dirty="0"/>
              <a:t>a new exception object and then </a:t>
            </a:r>
            <a:r>
              <a:rPr lang="en-US" i="1" dirty="0"/>
              <a:t>throws </a:t>
            </a:r>
            <a:r>
              <a:rPr lang="en-US" dirty="0"/>
              <a:t>this exception. </a:t>
            </a:r>
            <a:endParaRPr lang="en-US" dirty="0" smtClean="0"/>
          </a:p>
          <a:p>
            <a:r>
              <a:rPr lang="en-US" dirty="0" smtClean="0"/>
              <a:t>This causes the </a:t>
            </a:r>
            <a:r>
              <a:rPr lang="en-US" dirty="0"/>
              <a:t>execution of </a:t>
            </a:r>
            <a:r>
              <a:rPr lang="en-US" b="1" dirty="0"/>
              <a:t>Exc0 </a:t>
            </a:r>
            <a:r>
              <a:rPr lang="en-US" dirty="0"/>
              <a:t>to stop, because once an exception has been thrown, </a:t>
            </a:r>
            <a:r>
              <a:rPr lang="en-US" dirty="0" smtClean="0"/>
              <a:t>it must </a:t>
            </a:r>
            <a:r>
              <a:rPr lang="en-US" dirty="0"/>
              <a:t>be </a:t>
            </a:r>
            <a:r>
              <a:rPr lang="en-US" i="1" dirty="0"/>
              <a:t>caught </a:t>
            </a:r>
            <a:r>
              <a:rPr lang="en-US" dirty="0"/>
              <a:t>by an exception handler and dealt with immediately</a:t>
            </a:r>
          </a:p>
        </p:txBody>
      </p:sp>
    </p:spTree>
    <p:extLst>
      <p:ext uri="{BB962C8B-B14F-4D97-AF65-F5344CB8AC3E}">
        <p14:creationId xmlns:p14="http://schemas.microsoft.com/office/powerpoint/2010/main" val="2034186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haven’t supplied any exception handlers of our own, so </a:t>
            </a:r>
            <a:r>
              <a:rPr lang="en-US" dirty="0" smtClean="0"/>
              <a:t>the exception </a:t>
            </a:r>
            <a:r>
              <a:rPr lang="en-US" dirty="0"/>
              <a:t>is caught by the default handler provided by the Java </a:t>
            </a:r>
            <a:r>
              <a:rPr lang="en-US" dirty="0" smtClean="0"/>
              <a:t>run-time system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Any </a:t>
            </a:r>
            <a:r>
              <a:rPr lang="en-US" dirty="0"/>
              <a:t>exception that is not caught by your program will ultimately </a:t>
            </a:r>
            <a:r>
              <a:rPr lang="en-US" dirty="0" smtClean="0"/>
              <a:t>be processed </a:t>
            </a:r>
            <a:r>
              <a:rPr lang="en-US" dirty="0"/>
              <a:t>by the default handler.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default handler displays a </a:t>
            </a:r>
            <a:r>
              <a:rPr lang="en-US" dirty="0" smtClean="0"/>
              <a:t>string describing </a:t>
            </a:r>
            <a:r>
              <a:rPr lang="en-US" dirty="0"/>
              <a:t>the exception, prints a stack trace from the point at which </a:t>
            </a:r>
            <a:r>
              <a:rPr lang="en-US" dirty="0" smtClean="0"/>
              <a:t>the exception </a:t>
            </a:r>
            <a:r>
              <a:rPr lang="en-US" dirty="0"/>
              <a:t>occurred, and terminates the program.</a:t>
            </a:r>
          </a:p>
        </p:txBody>
      </p:sp>
    </p:spTree>
    <p:extLst>
      <p:ext uri="{BB962C8B-B14F-4D97-AF65-F5344CB8AC3E}">
        <p14:creationId xmlns:p14="http://schemas.microsoft.com/office/powerpoint/2010/main" val="1030605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911" y="3057166"/>
            <a:ext cx="8253789" cy="173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549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849" y="2129199"/>
            <a:ext cx="7910951" cy="390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270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217" y="2769399"/>
            <a:ext cx="7983384" cy="184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990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Using try and catch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010" y="2006926"/>
            <a:ext cx="9265445" cy="434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79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i="1" dirty="0"/>
              <a:t>exception </a:t>
            </a:r>
            <a:r>
              <a:rPr lang="en-US" dirty="0" smtClean="0"/>
              <a:t>is an </a:t>
            </a:r>
            <a:r>
              <a:rPr lang="en-US" dirty="0"/>
              <a:t>abnormal condition that arises in a code sequence at run time. </a:t>
            </a:r>
            <a:endParaRPr lang="en-US" dirty="0" smtClean="0"/>
          </a:p>
          <a:p>
            <a:r>
              <a:rPr lang="en-US" dirty="0" smtClean="0"/>
              <a:t>Exception </a:t>
            </a:r>
            <a:r>
              <a:rPr lang="en-US" dirty="0"/>
              <a:t>is a run-time error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A Java exception is an object that describes an exceptional (that is, </a:t>
            </a:r>
            <a:r>
              <a:rPr lang="en-US" dirty="0" smtClean="0"/>
              <a:t>error) condition </a:t>
            </a:r>
            <a:r>
              <a:rPr lang="en-US" dirty="0"/>
              <a:t>that has occurred in a piece of code.</a:t>
            </a:r>
          </a:p>
        </p:txBody>
      </p:sp>
    </p:spTree>
    <p:extLst>
      <p:ext uri="{BB962C8B-B14F-4D97-AF65-F5344CB8AC3E}">
        <p14:creationId xmlns:p14="http://schemas.microsoft.com/office/powerpoint/2010/main" val="13836183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299" y="2885800"/>
            <a:ext cx="4721401" cy="10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97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557" y="447866"/>
            <a:ext cx="7899043" cy="596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42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Multiple catch Clauses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468" y="1690688"/>
            <a:ext cx="7920601" cy="464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315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199" y="2187400"/>
            <a:ext cx="7533601" cy="24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4560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Nested try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0723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594" y="0"/>
            <a:ext cx="89177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28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throw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general form of </a:t>
            </a:r>
            <a:r>
              <a:rPr lang="en-US" b="1" dirty="0"/>
              <a:t>throw </a:t>
            </a:r>
            <a:r>
              <a:rPr lang="en-US" dirty="0"/>
              <a:t>is </a:t>
            </a:r>
            <a:r>
              <a:rPr lang="en-US" dirty="0" smtClean="0"/>
              <a:t>shown here</a:t>
            </a:r>
            <a:r>
              <a:rPr lang="en-US" dirty="0"/>
              <a:t>:</a:t>
            </a:r>
          </a:p>
          <a:p>
            <a:r>
              <a:rPr lang="en-US" dirty="0"/>
              <a:t>throw </a:t>
            </a:r>
            <a:r>
              <a:rPr lang="en-US" i="1" dirty="0" err="1"/>
              <a:t>ThrowableInstance</a:t>
            </a:r>
            <a:r>
              <a:rPr lang="en-US" dirty="0" smtClean="0"/>
              <a:t>;</a:t>
            </a:r>
          </a:p>
          <a:p>
            <a:endParaRPr lang="en-US" dirty="0"/>
          </a:p>
          <a:p>
            <a:r>
              <a:rPr lang="en-US" i="1" dirty="0" err="1"/>
              <a:t>ThrowableInstance</a:t>
            </a:r>
            <a:r>
              <a:rPr lang="en-US" i="1" dirty="0"/>
              <a:t> </a:t>
            </a:r>
            <a:r>
              <a:rPr lang="en-US" dirty="0"/>
              <a:t>must be an object of type </a:t>
            </a:r>
            <a:r>
              <a:rPr lang="en-US" b="1" dirty="0" err="1"/>
              <a:t>Throwable</a:t>
            </a:r>
            <a:r>
              <a:rPr lang="en-US" b="1" dirty="0"/>
              <a:t> </a:t>
            </a:r>
            <a:r>
              <a:rPr lang="en-US" dirty="0"/>
              <a:t>or a subclass </a:t>
            </a:r>
            <a:r>
              <a:rPr lang="en-US" dirty="0" smtClean="0"/>
              <a:t>of </a:t>
            </a:r>
            <a:r>
              <a:rPr lang="en-US" b="1" dirty="0" err="1" smtClean="0"/>
              <a:t>Throwable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222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Primitive types, such as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or </a:t>
            </a:r>
            <a:r>
              <a:rPr lang="en-US" b="1" dirty="0"/>
              <a:t>char</a:t>
            </a:r>
            <a:r>
              <a:rPr lang="en-US" dirty="0"/>
              <a:t>, as well as </a:t>
            </a:r>
            <a:r>
              <a:rPr lang="en-US" dirty="0" smtClean="0"/>
              <a:t>non-</a:t>
            </a:r>
            <a:r>
              <a:rPr lang="en-US" b="1" dirty="0" err="1" smtClean="0"/>
              <a:t>Throwable</a:t>
            </a:r>
            <a:r>
              <a:rPr lang="en-US" b="1" dirty="0"/>
              <a:t> </a:t>
            </a:r>
            <a:r>
              <a:rPr lang="en-US" dirty="0" smtClean="0"/>
              <a:t>classes</a:t>
            </a:r>
            <a:r>
              <a:rPr lang="en-US" dirty="0"/>
              <a:t>, such as </a:t>
            </a:r>
            <a:r>
              <a:rPr lang="en-US" b="1" dirty="0"/>
              <a:t>String </a:t>
            </a:r>
            <a:r>
              <a:rPr lang="en-US" dirty="0"/>
              <a:t>and </a:t>
            </a:r>
            <a:r>
              <a:rPr lang="en-US" b="1" dirty="0"/>
              <a:t>Object</a:t>
            </a:r>
            <a:r>
              <a:rPr lang="en-US" dirty="0"/>
              <a:t>, cannot be used as exceptions. </a:t>
            </a:r>
            <a:endParaRPr lang="en-US" dirty="0" smtClean="0"/>
          </a:p>
          <a:p>
            <a:r>
              <a:rPr lang="en-US" dirty="0" smtClean="0"/>
              <a:t>There </a:t>
            </a:r>
            <a:r>
              <a:rPr lang="en-US" dirty="0"/>
              <a:t>are </a:t>
            </a:r>
            <a:r>
              <a:rPr lang="en-US" dirty="0" smtClean="0"/>
              <a:t>two ways </a:t>
            </a:r>
            <a:r>
              <a:rPr lang="en-US" dirty="0"/>
              <a:t>you can obtain a </a:t>
            </a:r>
            <a:r>
              <a:rPr lang="en-US" b="1" dirty="0" err="1"/>
              <a:t>Throwable</a:t>
            </a:r>
            <a:r>
              <a:rPr lang="en-US" b="1" dirty="0"/>
              <a:t> </a:t>
            </a:r>
            <a:r>
              <a:rPr lang="en-US" dirty="0"/>
              <a:t>object: using a parameter in a </a:t>
            </a:r>
            <a:r>
              <a:rPr lang="en-US" b="1" dirty="0"/>
              <a:t>catch </a:t>
            </a:r>
            <a:r>
              <a:rPr lang="en-US" dirty="0" smtClean="0"/>
              <a:t>clause or </a:t>
            </a:r>
            <a:r>
              <a:rPr lang="en-US" dirty="0"/>
              <a:t>creating one with the </a:t>
            </a:r>
            <a:r>
              <a:rPr lang="en-US" b="1" dirty="0"/>
              <a:t>new </a:t>
            </a:r>
            <a:r>
              <a:rPr lang="en-US" dirty="0"/>
              <a:t>operator.</a:t>
            </a:r>
          </a:p>
        </p:txBody>
      </p:sp>
    </p:spTree>
    <p:extLst>
      <p:ext uri="{BB962C8B-B14F-4D97-AF65-F5344CB8AC3E}">
        <p14:creationId xmlns:p14="http://schemas.microsoft.com/office/powerpoint/2010/main" val="3230110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937" y="842333"/>
            <a:ext cx="9172664" cy="573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1578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throws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method is capable of causing an exception that it does not handle, it </a:t>
            </a:r>
            <a:r>
              <a:rPr lang="en-US" dirty="0" smtClean="0"/>
              <a:t>must specify </a:t>
            </a:r>
            <a:r>
              <a:rPr lang="en-US" dirty="0"/>
              <a:t>this behavior so that callers of the method can guard themselves </a:t>
            </a:r>
            <a:r>
              <a:rPr lang="en-US" dirty="0" smtClean="0"/>
              <a:t>against that </a:t>
            </a:r>
            <a:r>
              <a:rPr lang="en-US" dirty="0"/>
              <a:t>exception.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/>
              <a:t>do this by including a </a:t>
            </a:r>
            <a:r>
              <a:rPr lang="en-US" b="1" dirty="0"/>
              <a:t>throws </a:t>
            </a:r>
            <a:r>
              <a:rPr lang="en-US" dirty="0"/>
              <a:t>clause in the </a:t>
            </a:r>
            <a:r>
              <a:rPr lang="en-US" dirty="0" smtClean="0"/>
              <a:t>method’s declaration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1526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an exceptional condition arises, an object representing that exception is created and thrown in the method that caused the error. </a:t>
            </a:r>
          </a:p>
          <a:p>
            <a:r>
              <a:rPr lang="en-US" dirty="0" smtClean="0"/>
              <a:t>That method may choose to handle the exception itself, or pass it on.</a:t>
            </a:r>
          </a:p>
          <a:p>
            <a:r>
              <a:rPr lang="en-US" dirty="0"/>
              <a:t>Either way, at some point, the exception is </a:t>
            </a:r>
            <a:r>
              <a:rPr lang="en-US" i="1" dirty="0"/>
              <a:t>caught </a:t>
            </a:r>
            <a:r>
              <a:rPr lang="en-US" dirty="0" smtClean="0"/>
              <a:t>and processed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065356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399" y="1791093"/>
            <a:ext cx="7327201" cy="235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303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899" y="1459899"/>
            <a:ext cx="8746201" cy="393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823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When exceptions are thrown, execution in a method takes a rather </a:t>
            </a:r>
            <a:r>
              <a:rPr lang="en-US" dirty="0" smtClean="0"/>
              <a:t>abrupt, nonlinear </a:t>
            </a:r>
            <a:r>
              <a:rPr lang="en-US" dirty="0"/>
              <a:t>path that alters the normal flow through the </a:t>
            </a:r>
            <a:r>
              <a:rPr lang="en-US" dirty="0" smtClean="0"/>
              <a:t>method.</a:t>
            </a:r>
          </a:p>
          <a:p>
            <a:pPr algn="just"/>
            <a:r>
              <a:rPr lang="en-US" dirty="0" smtClean="0"/>
              <a:t>For example</a:t>
            </a:r>
            <a:r>
              <a:rPr lang="en-US" dirty="0"/>
              <a:t>, if a method opens a file upon entry and closes it upon exit, then </a:t>
            </a:r>
            <a:r>
              <a:rPr lang="en-US" dirty="0" smtClean="0"/>
              <a:t>you will </a:t>
            </a:r>
            <a:r>
              <a:rPr lang="en-US" dirty="0"/>
              <a:t>not want the code that closes the file to be bypassed by the </a:t>
            </a:r>
            <a:r>
              <a:rPr lang="en-US" dirty="0" smtClean="0"/>
              <a:t>exception handling mechanism</a:t>
            </a:r>
            <a:r>
              <a:rPr lang="en-US" dirty="0"/>
              <a:t>. The finally keyword is designed to address </a:t>
            </a:r>
            <a:r>
              <a:rPr lang="en-US" dirty="0" smtClean="0"/>
              <a:t>this contingency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800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finally creates a block of code that will be executed after a try /catch </a:t>
            </a:r>
            <a:r>
              <a:rPr lang="en-US" dirty="0" smtClean="0"/>
              <a:t>block has </a:t>
            </a:r>
            <a:r>
              <a:rPr lang="en-US" dirty="0"/>
              <a:t>completed and before the code following the try/catch block. </a:t>
            </a:r>
            <a:endParaRPr lang="en-US" dirty="0" smtClean="0"/>
          </a:p>
          <a:p>
            <a:r>
              <a:rPr lang="en-US" dirty="0" smtClean="0"/>
              <a:t>The finally block </a:t>
            </a:r>
            <a:r>
              <a:rPr lang="en-US" dirty="0"/>
              <a:t>will execute whether or not an exception is thrown. If an exception </a:t>
            </a:r>
            <a:r>
              <a:rPr lang="en-US" dirty="0" smtClean="0"/>
              <a:t>is thrown</a:t>
            </a:r>
            <a:r>
              <a:rPr lang="en-US" dirty="0"/>
              <a:t>, the finally block will execute even if no catch statement matches </a:t>
            </a:r>
            <a:r>
              <a:rPr lang="en-US" dirty="0" smtClean="0"/>
              <a:t>the exception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4574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Java’s Built-in 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language of Java, these are called unchecked </a:t>
            </a:r>
            <a:r>
              <a:rPr lang="en-US" dirty="0" smtClean="0"/>
              <a:t>exceptions because </a:t>
            </a:r>
            <a:r>
              <a:rPr lang="en-US" dirty="0"/>
              <a:t>the compiler does not check to see if a method handles or throws </a:t>
            </a:r>
            <a:r>
              <a:rPr lang="en-US" dirty="0" smtClean="0"/>
              <a:t>these exceptions</a:t>
            </a:r>
            <a:r>
              <a:rPr lang="en-US" dirty="0"/>
              <a:t>. The unchecked exceptions defined in </a:t>
            </a:r>
            <a:r>
              <a:rPr lang="en-US" dirty="0" err="1"/>
              <a:t>java.lang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3705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242" y="0"/>
            <a:ext cx="85548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319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exceptions which should be included </a:t>
            </a:r>
            <a:r>
              <a:rPr lang="en-US" dirty="0"/>
              <a:t>in a method’s throws list if that method can generate one of </a:t>
            </a:r>
            <a:r>
              <a:rPr lang="en-US" dirty="0" smtClean="0"/>
              <a:t>these exceptions </a:t>
            </a:r>
            <a:r>
              <a:rPr lang="en-US" dirty="0"/>
              <a:t>and does not handle it itself. These are called checked exceptions.</a:t>
            </a:r>
          </a:p>
        </p:txBody>
      </p:sp>
    </p:spTree>
    <p:extLst>
      <p:ext uri="{BB962C8B-B14F-4D97-AF65-F5344CB8AC3E}">
        <p14:creationId xmlns:p14="http://schemas.microsoft.com/office/powerpoint/2010/main" val="32046331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399" y="1592466"/>
            <a:ext cx="8343102" cy="450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703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Creating Your Own Exception Subclasses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Java’s built-in exceptions handle most common errors, you </a:t>
            </a:r>
            <a:r>
              <a:rPr lang="en-US" dirty="0" smtClean="0"/>
              <a:t>will probably </a:t>
            </a:r>
            <a:r>
              <a:rPr lang="en-US" dirty="0"/>
              <a:t>want to create your own exception types to handle situations </a:t>
            </a:r>
            <a:r>
              <a:rPr lang="en-US" dirty="0" smtClean="0"/>
              <a:t>specific to </a:t>
            </a:r>
            <a:r>
              <a:rPr lang="en-US" dirty="0"/>
              <a:t>your applications.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is quite easy to do: just define a subclass </a:t>
            </a:r>
            <a:r>
              <a:rPr lang="en-US" dirty="0" smtClean="0"/>
              <a:t>of Exception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0556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Exception class does not define any methods of its own. It does, </a:t>
            </a:r>
            <a:r>
              <a:rPr lang="en-US" dirty="0" smtClean="0"/>
              <a:t>of course</a:t>
            </a:r>
            <a:r>
              <a:rPr lang="en-US" dirty="0"/>
              <a:t>, inherit those methods provided by </a:t>
            </a:r>
            <a:r>
              <a:rPr lang="en-US" dirty="0" err="1"/>
              <a:t>Throwable</a:t>
            </a:r>
            <a:r>
              <a:rPr lang="en-US" dirty="0"/>
              <a:t>. Thus, all </a:t>
            </a:r>
            <a:r>
              <a:rPr lang="en-US" dirty="0" smtClean="0"/>
              <a:t>exceptions, including </a:t>
            </a:r>
            <a:r>
              <a:rPr lang="en-US" dirty="0"/>
              <a:t>those that you create, have the methods defined by </a:t>
            </a:r>
            <a:r>
              <a:rPr lang="en-US" dirty="0" err="1" smtClean="0"/>
              <a:t>Throwable</a:t>
            </a:r>
            <a:r>
              <a:rPr lang="en-US" dirty="0" smtClean="0"/>
              <a:t> available </a:t>
            </a:r>
            <a:r>
              <a:rPr lang="en-US" dirty="0"/>
              <a:t>to them</a:t>
            </a:r>
          </a:p>
        </p:txBody>
      </p:sp>
    </p:spTree>
    <p:extLst>
      <p:ext uri="{BB962C8B-B14F-4D97-AF65-F5344CB8AC3E}">
        <p14:creationId xmlns:p14="http://schemas.microsoft.com/office/powerpoint/2010/main" val="3594141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Exceptions can be generated by the Java run-time system, or </a:t>
            </a:r>
            <a:r>
              <a:rPr lang="en-US" dirty="0" smtClean="0"/>
              <a:t>they can </a:t>
            </a:r>
            <a:r>
              <a:rPr lang="en-US" dirty="0"/>
              <a:t>be manually generated by your code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Java exception handling is managed via five keywords: </a:t>
            </a:r>
            <a:r>
              <a:rPr lang="en-US" b="1" dirty="0"/>
              <a:t>try</a:t>
            </a:r>
            <a:r>
              <a:rPr lang="en-US" dirty="0"/>
              <a:t>, </a:t>
            </a:r>
            <a:r>
              <a:rPr lang="en-US" b="1" dirty="0"/>
              <a:t>catch</a:t>
            </a:r>
            <a:r>
              <a:rPr lang="en-US" dirty="0"/>
              <a:t>, </a:t>
            </a:r>
            <a:r>
              <a:rPr lang="en-US" b="1" dirty="0" smtClean="0"/>
              <a:t>throw</a:t>
            </a:r>
            <a:r>
              <a:rPr lang="en-US" dirty="0" smtClean="0"/>
              <a:t>, </a:t>
            </a:r>
            <a:r>
              <a:rPr lang="en-US" b="1" dirty="0" smtClean="0"/>
              <a:t>throws</a:t>
            </a:r>
            <a:r>
              <a:rPr lang="en-US" dirty="0"/>
              <a:t>, and </a:t>
            </a:r>
            <a:r>
              <a:rPr lang="en-US" b="1" dirty="0"/>
              <a:t>finally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555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249" y="0"/>
            <a:ext cx="62793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799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Chained 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chained exception feature allows you </a:t>
            </a:r>
            <a:r>
              <a:rPr lang="en-US" dirty="0" smtClean="0"/>
              <a:t>to associate </a:t>
            </a:r>
            <a:r>
              <a:rPr lang="en-US" dirty="0"/>
              <a:t>another exception with an </a:t>
            </a:r>
            <a:r>
              <a:rPr lang="en-US" dirty="0" smtClean="0"/>
              <a:t>exception</a:t>
            </a:r>
          </a:p>
          <a:p>
            <a:r>
              <a:rPr lang="en-US" dirty="0"/>
              <a:t>imagine a situation in which </a:t>
            </a:r>
            <a:r>
              <a:rPr lang="en-US" dirty="0" smtClean="0"/>
              <a:t>a method </a:t>
            </a:r>
            <a:r>
              <a:rPr lang="en-US" dirty="0"/>
              <a:t>throws an </a:t>
            </a:r>
            <a:r>
              <a:rPr lang="en-US" b="1" dirty="0" err="1"/>
              <a:t>ArithmeticException</a:t>
            </a:r>
            <a:r>
              <a:rPr lang="en-US" b="1" dirty="0"/>
              <a:t> </a:t>
            </a:r>
            <a:r>
              <a:rPr lang="en-US" dirty="0"/>
              <a:t>because of an attempt to divide </a:t>
            </a:r>
            <a:r>
              <a:rPr lang="en-US" dirty="0" smtClean="0"/>
              <a:t>by zero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However</a:t>
            </a:r>
            <a:r>
              <a:rPr lang="en-US" dirty="0"/>
              <a:t>, the actual cause of the problem was that an I/O error </a:t>
            </a:r>
            <a:r>
              <a:rPr lang="en-US" dirty="0" smtClean="0"/>
              <a:t>occurred, which </a:t>
            </a:r>
            <a:r>
              <a:rPr lang="en-US" dirty="0"/>
              <a:t>caused the divisor to be set improperly. </a:t>
            </a:r>
            <a:endParaRPr lang="en-US" dirty="0" smtClean="0"/>
          </a:p>
          <a:p>
            <a:r>
              <a:rPr lang="en-US" dirty="0" smtClean="0"/>
              <a:t>Although </a:t>
            </a:r>
            <a:r>
              <a:rPr lang="en-US" dirty="0"/>
              <a:t>the method </a:t>
            </a:r>
            <a:r>
              <a:rPr lang="en-US" dirty="0" smtClean="0"/>
              <a:t>must certainly </a:t>
            </a:r>
            <a:r>
              <a:rPr lang="en-US" dirty="0"/>
              <a:t>throw an </a:t>
            </a:r>
            <a:r>
              <a:rPr lang="en-US" b="1" dirty="0" err="1"/>
              <a:t>ArithmeticException</a:t>
            </a:r>
            <a:r>
              <a:rPr lang="en-US" dirty="0"/>
              <a:t>, since that is the error that </a:t>
            </a:r>
            <a:r>
              <a:rPr lang="en-US" dirty="0" smtClean="0"/>
              <a:t>occurred, you </a:t>
            </a:r>
            <a:r>
              <a:rPr lang="en-US" dirty="0"/>
              <a:t>might also want to let the calling code know that the underlying cause </a:t>
            </a:r>
            <a:r>
              <a:rPr lang="en-US" dirty="0" smtClean="0"/>
              <a:t>was an </a:t>
            </a:r>
            <a:r>
              <a:rPr lang="en-US" dirty="0"/>
              <a:t>I/O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47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allow chained exceptions, two constructors and two methods were </a:t>
            </a:r>
            <a:r>
              <a:rPr lang="en-US" dirty="0" smtClean="0"/>
              <a:t>added to </a:t>
            </a:r>
            <a:r>
              <a:rPr lang="en-US" dirty="0" err="1"/>
              <a:t>Throwable</a:t>
            </a:r>
            <a:r>
              <a:rPr lang="en-US" dirty="0"/>
              <a:t>. The constructors are shown here:</a:t>
            </a:r>
          </a:p>
          <a:p>
            <a:r>
              <a:rPr lang="en-US" dirty="0" err="1"/>
              <a:t>Throwable</a:t>
            </a:r>
            <a:r>
              <a:rPr lang="en-US" dirty="0"/>
              <a:t>(</a:t>
            </a:r>
            <a:r>
              <a:rPr lang="en-US" dirty="0" err="1"/>
              <a:t>Throwable</a:t>
            </a:r>
            <a:r>
              <a:rPr lang="en-US" dirty="0"/>
              <a:t> </a:t>
            </a:r>
            <a:r>
              <a:rPr lang="en-US" dirty="0" err="1"/>
              <a:t>causeExc</a:t>
            </a:r>
            <a:r>
              <a:rPr lang="en-US" dirty="0"/>
              <a:t>)</a:t>
            </a:r>
          </a:p>
          <a:p>
            <a:r>
              <a:rPr lang="en-US" dirty="0" err="1"/>
              <a:t>Throwable</a:t>
            </a:r>
            <a:r>
              <a:rPr lang="en-US" dirty="0"/>
              <a:t>(String </a:t>
            </a:r>
            <a:r>
              <a:rPr lang="en-US" dirty="0" err="1"/>
              <a:t>msg</a:t>
            </a:r>
            <a:r>
              <a:rPr lang="en-US" dirty="0"/>
              <a:t>, </a:t>
            </a:r>
            <a:r>
              <a:rPr lang="en-US" dirty="0" err="1"/>
              <a:t>Throwable</a:t>
            </a:r>
            <a:r>
              <a:rPr lang="en-US" dirty="0"/>
              <a:t> </a:t>
            </a:r>
            <a:r>
              <a:rPr lang="en-US" dirty="0" err="1"/>
              <a:t>causeExc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979805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97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of 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 statements </a:t>
            </a:r>
            <a:r>
              <a:rPr lang="en-US" dirty="0" smtClean="0"/>
              <a:t>that you </a:t>
            </a:r>
            <a:r>
              <a:rPr lang="en-US" dirty="0"/>
              <a:t>want to monitor for exceptions are contained within a </a:t>
            </a:r>
            <a:r>
              <a:rPr lang="en-US" b="1" dirty="0"/>
              <a:t>try </a:t>
            </a:r>
            <a:r>
              <a:rPr lang="en-US" dirty="0"/>
              <a:t>block.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If an exception </a:t>
            </a:r>
            <a:r>
              <a:rPr lang="en-US" dirty="0"/>
              <a:t>occurs within the </a:t>
            </a:r>
            <a:r>
              <a:rPr lang="en-US" b="1" dirty="0"/>
              <a:t>try </a:t>
            </a:r>
            <a:r>
              <a:rPr lang="en-US" dirty="0"/>
              <a:t>block, it is thrown. </a:t>
            </a:r>
          </a:p>
        </p:txBody>
      </p:sp>
    </p:spTree>
    <p:extLst>
      <p:ext uri="{BB962C8B-B14F-4D97-AF65-F5344CB8AC3E}">
        <p14:creationId xmlns:p14="http://schemas.microsoft.com/office/powerpoint/2010/main" val="1985997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Your code can catch this exception (using </a:t>
            </a:r>
            <a:r>
              <a:rPr lang="en-US" b="1" dirty="0" smtClean="0"/>
              <a:t>catch</a:t>
            </a:r>
            <a:r>
              <a:rPr lang="en-US" dirty="0" smtClean="0"/>
              <a:t>) and handle it in some rational manner. </a:t>
            </a:r>
          </a:p>
          <a:p>
            <a:endParaRPr lang="en-US" dirty="0"/>
          </a:p>
          <a:p>
            <a:r>
              <a:rPr lang="en-US" dirty="0" smtClean="0"/>
              <a:t>System generated</a:t>
            </a:r>
            <a:r>
              <a:rPr lang="en-US" dirty="0"/>
              <a:t> </a:t>
            </a:r>
            <a:r>
              <a:rPr lang="en-US" dirty="0" smtClean="0"/>
              <a:t>exceptions are automatically thrown by the Java run-time system.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30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manually throw an exception, use the keyword </a:t>
            </a:r>
            <a:r>
              <a:rPr lang="en-US" b="1" dirty="0" smtClean="0"/>
              <a:t>throw</a:t>
            </a:r>
            <a:r>
              <a:rPr lang="en-US" dirty="0" smtClean="0"/>
              <a:t>. </a:t>
            </a:r>
          </a:p>
          <a:p>
            <a:r>
              <a:rPr lang="en-US" dirty="0" smtClean="0"/>
              <a:t>Any exception that is thrown out of a method must be specified as such by a </a:t>
            </a:r>
            <a:r>
              <a:rPr lang="en-US" b="1" dirty="0" smtClean="0"/>
              <a:t>throws </a:t>
            </a:r>
            <a:r>
              <a:rPr lang="en-US" dirty="0" smtClean="0"/>
              <a:t>clause. </a:t>
            </a:r>
          </a:p>
          <a:p>
            <a:r>
              <a:rPr lang="en-US" dirty="0" smtClean="0"/>
              <a:t>Any code that absolutely must be executed after a </a:t>
            </a:r>
            <a:r>
              <a:rPr lang="en-US" b="1" dirty="0" smtClean="0"/>
              <a:t>try </a:t>
            </a:r>
            <a:r>
              <a:rPr lang="en-US" dirty="0" smtClean="0"/>
              <a:t>block completes is put in a </a:t>
            </a:r>
            <a:r>
              <a:rPr lang="en-US" b="1" dirty="0" smtClean="0"/>
              <a:t>finally </a:t>
            </a:r>
            <a:r>
              <a:rPr lang="en-US" dirty="0" smtClean="0"/>
              <a:t>block.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382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599" y="839099"/>
            <a:ext cx="7894801" cy="517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266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Exception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exception types are subclasses of the built-in class </a:t>
            </a:r>
            <a:r>
              <a:rPr lang="en-US" b="1" dirty="0" err="1"/>
              <a:t>Throwable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Immediately </a:t>
            </a:r>
            <a:r>
              <a:rPr lang="en-US" dirty="0" smtClean="0"/>
              <a:t>below </a:t>
            </a:r>
            <a:r>
              <a:rPr lang="en-US" b="1" dirty="0" err="1" smtClean="0"/>
              <a:t>Throwable</a:t>
            </a:r>
            <a:r>
              <a:rPr lang="en-US" b="1" dirty="0" smtClean="0"/>
              <a:t> </a:t>
            </a:r>
            <a:r>
              <a:rPr lang="en-US" dirty="0"/>
              <a:t>are two subclasses that partition exceptions into two </a:t>
            </a:r>
            <a:r>
              <a:rPr lang="en-US" dirty="0" smtClean="0"/>
              <a:t>distinct branches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One </a:t>
            </a:r>
            <a:r>
              <a:rPr lang="en-US" dirty="0"/>
              <a:t>branch is headed by </a:t>
            </a:r>
            <a:r>
              <a:rPr lang="en-US" b="1" dirty="0"/>
              <a:t>Exception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4008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1260</TotalTime>
  <Words>1077</Words>
  <Application>Microsoft Office PowerPoint</Application>
  <PresentationFormat>Widescreen</PresentationFormat>
  <Paragraphs>70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Exception Handling</vt:lpstr>
      <vt:lpstr>PowerPoint Presentation</vt:lpstr>
      <vt:lpstr>PowerPoint Presentation</vt:lpstr>
      <vt:lpstr>PowerPoint Presentation</vt:lpstr>
      <vt:lpstr>Working of Exceptions</vt:lpstr>
      <vt:lpstr>PowerPoint Presentation</vt:lpstr>
      <vt:lpstr>PowerPoint Presentation</vt:lpstr>
      <vt:lpstr>PowerPoint Presentation</vt:lpstr>
      <vt:lpstr>Exception Types</vt:lpstr>
      <vt:lpstr>PowerPoint Presentation</vt:lpstr>
      <vt:lpstr>PowerPoint Presentation</vt:lpstr>
      <vt:lpstr>PowerPoint Presentation</vt:lpstr>
      <vt:lpstr>Uncaught Exceptions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Using try and catch</vt:lpstr>
      <vt:lpstr>PowerPoint Presentation</vt:lpstr>
      <vt:lpstr>PowerPoint Presentation</vt:lpstr>
      <vt:lpstr>Multiple catch Clauses</vt:lpstr>
      <vt:lpstr>PowerPoint Presentation</vt:lpstr>
      <vt:lpstr>Nested try Statements</vt:lpstr>
      <vt:lpstr>PowerPoint Presentation</vt:lpstr>
      <vt:lpstr>throw</vt:lpstr>
      <vt:lpstr>PowerPoint Presentation</vt:lpstr>
      <vt:lpstr>PowerPoint Presentation</vt:lpstr>
      <vt:lpstr>throws</vt:lpstr>
      <vt:lpstr>PowerPoint Presentation</vt:lpstr>
      <vt:lpstr>PowerPoint Presentation</vt:lpstr>
      <vt:lpstr>finally</vt:lpstr>
      <vt:lpstr>PowerPoint Presentation</vt:lpstr>
      <vt:lpstr>Java’s Built-in Exceptions</vt:lpstr>
      <vt:lpstr>PowerPoint Presentation</vt:lpstr>
      <vt:lpstr>PowerPoint Presentation</vt:lpstr>
      <vt:lpstr>PowerPoint Presentation</vt:lpstr>
      <vt:lpstr>Creating Your Own Exception Subclasses</vt:lpstr>
      <vt:lpstr>PowerPoint Presentation</vt:lpstr>
      <vt:lpstr>PowerPoint Presentation</vt:lpstr>
      <vt:lpstr>Chained Exceptions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Exception Handling</dc:title>
  <dc:creator>Windows User</dc:creator>
  <cp:lastModifiedBy>Windows User</cp:lastModifiedBy>
  <cp:revision>12</cp:revision>
  <dcterms:created xsi:type="dcterms:W3CDTF">2023-03-14T05:22:22Z</dcterms:created>
  <dcterms:modified xsi:type="dcterms:W3CDTF">2023-03-17T03:35:58Z</dcterms:modified>
</cp:coreProperties>
</file>

<file path=docProps/thumbnail.jpeg>
</file>